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</p:sldIdLst>
  <p:sldSz cy="6858000" cx="9906000"/>
  <p:notesSz cx="6858000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9" roundtripDataSignature="AMtx7mg414f2fH36ZN1q3xzqrhXWKkRA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CB2EE1E-8CFF-43D6-A9A1-3619103995C6}">
  <a:tblStyle styleId="{1CB2EE1E-8CFF-43D6-A9A1-3619103995C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1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741363" y="744538"/>
            <a:ext cx="537527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de-D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741363" y="744538"/>
            <a:ext cx="537527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b941c6619_0_0:notes"/>
          <p:cNvSpPr/>
          <p:nvPr>
            <p:ph idx="2" type="sldImg"/>
          </p:nvPr>
        </p:nvSpPr>
        <p:spPr>
          <a:xfrm>
            <a:off x="741363" y="744538"/>
            <a:ext cx="53754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10b941c6619_0_0:notes"/>
          <p:cNvSpPr txBox="1"/>
          <p:nvPr>
            <p:ph idx="1" type="body"/>
          </p:nvPr>
        </p:nvSpPr>
        <p:spPr>
          <a:xfrm>
            <a:off x="685800" y="4715153"/>
            <a:ext cx="54864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10b941c6619_0_0:notes"/>
          <p:cNvSpPr txBox="1"/>
          <p:nvPr>
            <p:ph idx="12" type="sldNum"/>
          </p:nvPr>
        </p:nvSpPr>
        <p:spPr>
          <a:xfrm>
            <a:off x="3884613" y="9428583"/>
            <a:ext cx="2971800" cy="49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vertikaler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690018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er Titel u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5370512" y="2085976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830262" y="-60323"/>
            <a:ext cx="5851525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-&#10;überschrift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8"/>
          <p:cNvSpPr txBox="1"/>
          <p:nvPr>
            <p:ph idx="3" type="body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8"/>
          <p:cNvSpPr txBox="1"/>
          <p:nvPr>
            <p:ph idx="4" type="body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mit Überschrift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it Überschrift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6964" y="188640"/>
            <a:ext cx="9540259" cy="1542291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416495" y="412730"/>
            <a:ext cx="43926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DE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Frankfurt / Oder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Feiertagsregelung</a:t>
            </a:r>
            <a:br>
              <a:rPr lang="de-D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Änderung Abholtermine 2024 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1" name="Google Shape;91;p1"/>
          <p:cNvGraphicFramePr/>
          <p:nvPr/>
        </p:nvGraphicFramePr>
        <p:xfrm>
          <a:off x="530995" y="22261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{1CB2EE1E-8CFF-43D6-A9A1-3619103995C6}</a:tableStyleId>
              </a:tblPr>
              <a:tblGrid>
                <a:gridCol w="1044125"/>
                <a:gridCol w="1044125"/>
              </a:tblGrid>
              <a:tr h="2067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de-DE" sz="1100" u="none" cap="none" strike="noStrike">
                          <a:solidFill>
                            <a:schemeClr val="dk1"/>
                          </a:solidFill>
                        </a:rPr>
                        <a:t>Ostern 202</a:t>
                      </a:r>
                      <a:r>
                        <a:rPr lang="de-DE" sz="1100">
                          <a:solidFill>
                            <a:schemeClr val="dk1"/>
                          </a:solidFill>
                        </a:rPr>
                        <a:t>4</a:t>
                      </a:r>
                      <a:endParaRPr b="1" sz="11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 hMerge="1"/>
              </a:tr>
              <a:tr h="389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u="none" cap="none" strike="noStrike">
                          <a:solidFill>
                            <a:schemeClr val="lt1"/>
                          </a:solidFill>
                        </a:rPr>
                        <a:t>Regulärer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</a:rPr>
                        <a:t>Abfuhrtag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Neuer Abfuhrtag</a:t>
                      </a:r>
                      <a:endParaRPr b="1" sz="11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23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Karfreitag</a:t>
                      </a:r>
                      <a:r>
                        <a:rPr lang="de-DE" sz="1100"/>
                        <a:t>	29.03.2024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30.03.2024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23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Ostermontag</a:t>
                      </a:r>
                      <a:r>
                        <a:rPr lang="de-DE" sz="1100"/>
                        <a:t>	01.04.24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02.04.2024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23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Di. 	02.04.2024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03.04.2024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43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Mi.	03.04.2024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04</a:t>
                      </a:r>
                      <a:r>
                        <a:rPr lang="de-DE" sz="1100"/>
                        <a:t>.04.2024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23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Do. 	04.04.2024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05</a:t>
                      </a:r>
                      <a:r>
                        <a:rPr lang="de-DE" sz="1100"/>
                        <a:t>.04.2024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23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Fr.	05.04.2024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06.04.2024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Google Shape;92;p1"/>
          <p:cNvGraphicFramePr/>
          <p:nvPr/>
        </p:nvGraphicFramePr>
        <p:xfrm>
          <a:off x="4952993" y="228310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{1CB2EE1E-8CFF-43D6-A9A1-3619103995C6}</a:tableStyleId>
              </a:tblPr>
              <a:tblGrid>
                <a:gridCol w="1044125"/>
                <a:gridCol w="1044125"/>
              </a:tblGrid>
              <a:tr h="2880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de-DE" sz="1100">
                          <a:solidFill>
                            <a:schemeClr val="dk1"/>
                          </a:solidFill>
                        </a:rPr>
                        <a:t>Christi Himmelfahrt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 hMerge="1"/>
              </a:tr>
              <a:tr h="429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</a:rPr>
                        <a:t>Regulärer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</a:rPr>
                        <a:t>Abfuhrtag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Neuer Abfuhrtag</a:t>
                      </a:r>
                      <a:endParaRPr b="1" sz="11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257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Do. 	09.05.2024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10.05.2024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207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Fr.	10.05.2024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11</a:t>
                      </a:r>
                      <a:r>
                        <a:rPr lang="de-DE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.05.2024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sp>
        <p:nvSpPr>
          <p:cNvPr id="93" name="Google Shape;93;p1"/>
          <p:cNvSpPr txBox="1"/>
          <p:nvPr>
            <p:ph idx="11" type="ftr"/>
          </p:nvPr>
        </p:nvSpPr>
        <p:spPr>
          <a:xfrm>
            <a:off x="0" y="6356351"/>
            <a:ext cx="990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Veolia Umweltservice Ost GmbH | Mittelweg 32, 15234 Frankfurt/ Oder | Tel.: +49 335 684 33-0 | Fax: +49 335 684 33-20 | www.veolia.de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416496" y="1773565"/>
            <a:ext cx="937945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Gewerbliche Entsorgung von Papier/Pappe, Abfall zur Verwertung (Restabfälle)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488504" y="5877272"/>
            <a:ext cx="90010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Sollten Sie den geänderten Entsorgungstermin nicht wahrnehmen können, bitten wir mindestens eine Woche im Voraus um rechtzeitige Information an unsere Disposition.</a:t>
            </a:r>
            <a:endParaRPr/>
          </a:p>
        </p:txBody>
      </p:sp>
      <p:graphicFrame>
        <p:nvGraphicFramePr>
          <p:cNvPr id="96" name="Google Shape;96;p1"/>
          <p:cNvGraphicFramePr/>
          <p:nvPr/>
        </p:nvGraphicFramePr>
        <p:xfrm>
          <a:off x="7110307" y="218553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{1CB2EE1E-8CFF-43D6-A9A1-3619103995C6}</a:tableStyleId>
              </a:tblPr>
              <a:tblGrid>
                <a:gridCol w="1044125"/>
                <a:gridCol w="1044125"/>
              </a:tblGrid>
              <a:tr h="3440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1" lang="de-DE" sz="1100">
                          <a:solidFill>
                            <a:schemeClr val="dk1"/>
                          </a:solidFill>
                        </a:rPr>
                        <a:t>Pfingstmontag</a:t>
                      </a:r>
                      <a:endParaRPr b="1"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509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</a:rPr>
                        <a:t>Regulärer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</a:rPr>
                        <a:t>Abfuhrtag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Neuer Abfuhrtag</a:t>
                      </a:r>
                      <a:endParaRPr b="1" sz="11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6E3BC"/>
                    </a:solidFill>
                  </a:tcPr>
                </a:tc>
              </a:tr>
              <a:tr h="509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Mo.	20.05.2024</a:t>
                      </a:r>
                      <a:endParaRPr sz="1100"/>
                    </a:p>
                  </a:txBody>
                  <a:tcPr marT="45725" marB="45725" marR="91450" marL="91450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21.05.2024</a:t>
                      </a:r>
                      <a:endParaRPr sz="1100"/>
                    </a:p>
                  </a:txBody>
                  <a:tcPr marT="45725" marB="45725" marR="91450" marL="91450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6E3BC"/>
                    </a:solidFill>
                  </a:tcPr>
                </a:tc>
              </a:tr>
              <a:tr h="509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Di.</a:t>
                      </a:r>
                      <a:r>
                        <a:rPr lang="de-DE" sz="1100"/>
                        <a:t> 	</a:t>
                      </a:r>
                      <a:r>
                        <a:rPr lang="de-DE" sz="1100"/>
                        <a:t>21.05.2024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22.05.2024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509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Mi.	22.05.2024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23.05.2024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509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Do.	23.05.2024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24.05.2024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509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Fr.	24.05.2024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25.05.2024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Google Shape;97;p1"/>
          <p:cNvGraphicFramePr/>
          <p:nvPr/>
        </p:nvGraphicFramePr>
        <p:xfrm>
          <a:off x="2741995" y="22261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{1CB2EE1E-8CFF-43D6-A9A1-3619103995C6}</a:tableStyleId>
              </a:tblPr>
              <a:tblGrid>
                <a:gridCol w="1044125"/>
                <a:gridCol w="1044125"/>
              </a:tblGrid>
              <a:tr h="982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>
                          <a:solidFill>
                            <a:schemeClr val="dk1"/>
                          </a:solidFill>
                        </a:rPr>
                        <a:t>Erster Mai </a:t>
                      </a:r>
                      <a:r>
                        <a:rPr b="1" lang="de-DE" sz="1100" u="none" cap="none" strike="noStrike">
                          <a:solidFill>
                            <a:schemeClr val="dk1"/>
                          </a:solidFill>
                        </a:rPr>
                        <a:t>202</a:t>
                      </a:r>
                      <a:r>
                        <a:rPr lang="de-DE" sz="1100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1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 hMerge="1"/>
              </a:tr>
              <a:tr h="389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 u="none" cap="none" strike="noStrike">
                          <a:solidFill>
                            <a:schemeClr val="lt1"/>
                          </a:solidFill>
                        </a:rPr>
                        <a:t>Regulärer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</a:rPr>
                        <a:t>Abfuhrtag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Neuer Abfuhrtag</a:t>
                      </a:r>
                      <a:endParaRPr b="1" sz="11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23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Mi.</a:t>
                      </a:r>
                      <a:r>
                        <a:rPr lang="de-DE" sz="1100"/>
                        <a:t>	01.05.2024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02.05.</a:t>
                      </a:r>
                      <a:r>
                        <a:rPr lang="de-DE" sz="1100"/>
                        <a:t>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23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Do</a:t>
                      </a:r>
                      <a:r>
                        <a:rPr lang="de-DE" sz="1100"/>
                        <a:t>.	02.05.2024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03.05</a:t>
                      </a:r>
                      <a:r>
                        <a:rPr lang="de-DE" sz="1100"/>
                        <a:t>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23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Fr.</a:t>
                      </a:r>
                      <a:r>
                        <a:rPr lang="de-DE" sz="1100"/>
                        <a:t> 	03.05.2024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04.05.2024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g10b941c6619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6964" y="188640"/>
            <a:ext cx="9540258" cy="1542291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g10b941c6619_0_0"/>
          <p:cNvSpPr txBox="1"/>
          <p:nvPr/>
        </p:nvSpPr>
        <p:spPr>
          <a:xfrm>
            <a:off x="416495" y="412730"/>
            <a:ext cx="43926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DE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Frankfurt / Oder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Feiertagsregelung</a:t>
            </a:r>
            <a:br>
              <a:rPr lang="de-D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de-D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Änderung Abholtermine 2024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5" name="Google Shape;105;g10b941c6619_0_0"/>
          <p:cNvGraphicFramePr/>
          <p:nvPr/>
        </p:nvGraphicFramePr>
        <p:xfrm>
          <a:off x="530995" y="22261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{1CB2EE1E-8CFF-43D6-A9A1-3619103995C6}</a:tableStyleId>
              </a:tblPr>
              <a:tblGrid>
                <a:gridCol w="1044125"/>
                <a:gridCol w="1044125"/>
              </a:tblGrid>
              <a:tr h="2067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de-DE" sz="1100">
                          <a:solidFill>
                            <a:schemeClr val="dk1"/>
                          </a:solidFill>
                        </a:rPr>
                        <a:t>Tag der Deutschen Einheit</a:t>
                      </a:r>
                      <a:endParaRPr b="1"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389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</a:rPr>
                        <a:t>Regulärer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</a:rPr>
                        <a:t>Abfuhrtag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Neuer Abfuhrtag</a:t>
                      </a:r>
                      <a:endParaRPr b="1" sz="11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6E3BC"/>
                    </a:solidFill>
                  </a:tcPr>
                </a:tc>
              </a:tr>
              <a:tr h="23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Do</a:t>
                      </a:r>
                      <a:r>
                        <a:rPr lang="de-DE" sz="1100"/>
                        <a:t>.	03.10.2024</a:t>
                      </a:r>
                      <a:endParaRPr sz="11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04.10.2024</a:t>
                      </a:r>
                      <a:endParaRPr sz="11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6E3BC"/>
                    </a:solidFill>
                  </a:tcPr>
                </a:tc>
              </a:tr>
              <a:tr h="233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Fr</a:t>
                      </a:r>
                      <a:r>
                        <a:rPr lang="de-DE" sz="1100"/>
                        <a:t>.</a:t>
                      </a:r>
                      <a:r>
                        <a:rPr lang="de-DE" sz="1100"/>
                        <a:t> 	</a:t>
                      </a:r>
                      <a:r>
                        <a:rPr lang="de-DE" sz="1100"/>
                        <a:t>04.10.2024</a:t>
                      </a:r>
                      <a:endParaRPr sz="11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05.10.2024</a:t>
                      </a:r>
                      <a:endParaRPr sz="11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6E3BC"/>
                    </a:solidFill>
                  </a:tcPr>
                </a:tc>
              </a:tr>
              <a:tr h="2336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  <a:tc hMerge="1"/>
              </a:tr>
            </a:tbl>
          </a:graphicData>
        </a:graphic>
      </p:graphicFrame>
      <p:sp>
        <p:nvSpPr>
          <p:cNvPr id="106" name="Google Shape;106;g10b941c6619_0_0"/>
          <p:cNvSpPr txBox="1"/>
          <p:nvPr>
            <p:ph idx="11" type="ftr"/>
          </p:nvPr>
        </p:nvSpPr>
        <p:spPr>
          <a:xfrm>
            <a:off x="0" y="6356351"/>
            <a:ext cx="9906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Veolia Umweltservice Ost GmbH | Mittelweg 32, 15234 Frankfurt/ Oder | Tel.: +49 335 684 33-0 | Fax: +49 335 684 33-20 | www.veolia.de</a:t>
            </a:r>
            <a:endParaRPr/>
          </a:p>
        </p:txBody>
      </p:sp>
      <p:sp>
        <p:nvSpPr>
          <p:cNvPr id="107" name="Google Shape;107;g10b941c6619_0_0"/>
          <p:cNvSpPr txBox="1"/>
          <p:nvPr/>
        </p:nvSpPr>
        <p:spPr>
          <a:xfrm>
            <a:off x="416496" y="1773565"/>
            <a:ext cx="9379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Gewerbliche Entsorgung von Papier/Pappe, Abfall zur Verwertung (Restabfälle)</a:t>
            </a:r>
            <a:endParaRPr/>
          </a:p>
        </p:txBody>
      </p:sp>
      <p:sp>
        <p:nvSpPr>
          <p:cNvPr id="108" name="Google Shape;108;g10b941c6619_0_0"/>
          <p:cNvSpPr txBox="1"/>
          <p:nvPr/>
        </p:nvSpPr>
        <p:spPr>
          <a:xfrm>
            <a:off x="488504" y="5877272"/>
            <a:ext cx="9000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Sollten Sie den geänderten Entsorgungstermin nicht wahrnehmen können, bitten wir mindestens eine Woche im Voraus um rechtzeitige Information an unsere Disposition.</a:t>
            </a:r>
            <a:endParaRPr/>
          </a:p>
        </p:txBody>
      </p:sp>
      <p:graphicFrame>
        <p:nvGraphicFramePr>
          <p:cNvPr id="109" name="Google Shape;109;g10b941c6619_0_0"/>
          <p:cNvGraphicFramePr/>
          <p:nvPr/>
        </p:nvGraphicFramePr>
        <p:xfrm>
          <a:off x="3500382" y="227434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{1CB2EE1E-8CFF-43D6-A9A1-3619103995C6}</a:tableStyleId>
              </a:tblPr>
              <a:tblGrid>
                <a:gridCol w="1044125"/>
                <a:gridCol w="1044125"/>
              </a:tblGrid>
              <a:tr h="4194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de-DE" sz="1100">
                          <a:solidFill>
                            <a:schemeClr val="dk1"/>
                          </a:solidFill>
                        </a:rPr>
                        <a:t>Reformationstag</a:t>
                      </a:r>
                      <a:endParaRPr b="1"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0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</a:rPr>
                        <a:t>Regulärer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</a:rPr>
                        <a:t>Abfuhrtag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Neuer Abfuhrtag</a:t>
                      </a:r>
                      <a:endParaRPr b="1" sz="11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6E3BC"/>
                    </a:solidFill>
                  </a:tcPr>
                </a:tc>
              </a:tr>
              <a:tr h="430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Do</a:t>
                      </a:r>
                      <a:r>
                        <a:rPr lang="de-DE" sz="1100"/>
                        <a:t>.	31.10.2024</a:t>
                      </a:r>
                      <a:endParaRPr sz="1100"/>
                    </a:p>
                  </a:txBody>
                  <a:tcPr marT="45725" marB="45725" marR="91450" marL="91450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01.11.2024</a:t>
                      </a:r>
                      <a:endParaRPr sz="1100"/>
                    </a:p>
                  </a:txBody>
                  <a:tcPr marT="45725" marB="45725" marR="91450" marL="91450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6E3BC"/>
                    </a:solidFill>
                  </a:tcPr>
                </a:tc>
              </a:tr>
              <a:tr h="430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Fr</a:t>
                      </a:r>
                      <a:r>
                        <a:rPr lang="de-DE" sz="1100"/>
                        <a:t>.</a:t>
                      </a:r>
                      <a:r>
                        <a:rPr lang="de-DE" sz="1100"/>
                        <a:t> 	</a:t>
                      </a:r>
                      <a:r>
                        <a:rPr lang="de-DE" sz="1100"/>
                        <a:t>01.11.2024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02.11.2024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0" name="Google Shape;110;g10b941c6619_0_0"/>
          <p:cNvGraphicFramePr/>
          <p:nvPr/>
        </p:nvGraphicFramePr>
        <p:xfrm>
          <a:off x="6370407" y="218553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{1CB2EE1E-8CFF-43D6-A9A1-3619103995C6}</a:tableStyleId>
              </a:tblPr>
              <a:tblGrid>
                <a:gridCol w="1044125"/>
                <a:gridCol w="1044125"/>
              </a:tblGrid>
              <a:tr h="3771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de-DE" sz="1100">
                          <a:solidFill>
                            <a:schemeClr val="dk1"/>
                          </a:solidFill>
                        </a:rPr>
                        <a:t>Weihnachten</a:t>
                      </a:r>
                      <a:endParaRPr b="1"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</a:rPr>
                        <a:t>Regulärer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</a:rPr>
                        <a:t>Abfuhrtag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-DE" sz="11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Neuer Abfuhrtag</a:t>
                      </a:r>
                      <a:endParaRPr b="1" sz="11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6E3BC"/>
                    </a:solidFill>
                  </a:tcPr>
                </a:tc>
              </a:tr>
              <a:tr h="43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Mo.	23.12.2024</a:t>
                      </a:r>
                      <a:endParaRPr sz="1100"/>
                    </a:p>
                  </a:txBody>
                  <a:tcPr marT="45725" marB="45725" marR="91450" marL="91450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21.12.2024</a:t>
                      </a:r>
                      <a:endParaRPr sz="1100"/>
                    </a:p>
                  </a:txBody>
                  <a:tcPr marT="45725" marB="45725" marR="91450" marL="91450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6E3BC"/>
                    </a:solidFill>
                  </a:tcPr>
                </a:tc>
              </a:tr>
              <a:tr h="43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Di.</a:t>
                      </a:r>
                      <a:r>
                        <a:rPr lang="de-DE" sz="1100"/>
                        <a:t> 	</a:t>
                      </a:r>
                      <a:r>
                        <a:rPr lang="de-DE" sz="1100"/>
                        <a:t>24.12.2024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23.12.2024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43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Mi.	25.12.2024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24.12.2024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435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Do.	26.12.2024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27.12.2024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  <a:tr h="440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Fr.	27.12.2024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100"/>
                        <a:t>28.12.2024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arissa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arissa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2017-11-07T08:19:37Z</dcterms:created>
  <dc:creator>Schaer, Nadine</dc:creator>
</cp:coreProperties>
</file>